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맑은 고딕" panose="020B0503020000020004" pitchFamily="34" charset="-127"/>
      <p:regular r:id="rId13"/>
      <p:bold r:id="rId14"/>
    </p:embeddedFont>
    <p:embeddedFont>
      <p:font typeface="TDTD엠플고딕" panose="02000303000000000000" pitchFamily="2" charset="-127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882" autoAdjust="0"/>
    <p:restoredTop sz="94598" autoAdjust="0"/>
  </p:normalViewPr>
  <p:slideViewPr>
    <p:cSldViewPr>
      <p:cViewPr>
        <p:scale>
          <a:sx n="85" d="100"/>
          <a:sy n="85" d="100"/>
        </p:scale>
        <p:origin x="1936" y="4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5FE9B-9E26-F54A-A1F5-9154BA47BE66}" type="datetimeFigureOut">
              <a:rPr kumimoji="1" lang="ko-KR" altLang="en-US" smtClean="0"/>
              <a:t>2025. 6. 12.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860B1-3419-E34D-A2A9-BD302AA0597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9534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D860B1-3419-E34D-A2A9-BD302AA05979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12915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news.naver.com/mnews/article/008/0003933707?sid=102)" TargetMode="Externa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hyperlink" Target="https://news.sbs.co.kr/news/endPage.do?news_id=N1004394553&amp;utm_source=chatgpt.com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60278" y="767068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8" name="Freeform 8"/>
          <p:cNvSpPr/>
          <p:nvPr/>
        </p:nvSpPr>
        <p:spPr>
          <a:xfrm rot="-5400000">
            <a:off x="15057728" y="762993"/>
            <a:ext cx="2353177" cy="2323227"/>
          </a:xfrm>
          <a:custGeom>
            <a:avLst/>
            <a:gdLst/>
            <a:ahLst/>
            <a:cxnLst/>
            <a:rect l="l" t="t" r="r" b="b"/>
            <a:pathLst>
              <a:path w="2353177" h="2323227">
                <a:moveTo>
                  <a:pt x="0" y="0"/>
                </a:moveTo>
                <a:lnTo>
                  <a:pt x="2353177" y="0"/>
                </a:lnTo>
                <a:lnTo>
                  <a:pt x="2353177" y="2323227"/>
                </a:lnTo>
                <a:lnTo>
                  <a:pt x="0" y="2323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TextBox 9"/>
          <p:cNvSpPr txBox="1"/>
          <p:nvPr/>
        </p:nvSpPr>
        <p:spPr>
          <a:xfrm>
            <a:off x="2287969" y="3603138"/>
            <a:ext cx="5645819" cy="1659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endParaRPr dirty="0"/>
          </a:p>
          <a:p>
            <a:pPr algn="l">
              <a:lnSpc>
                <a:spcPts val="11899"/>
              </a:lnSpc>
            </a:pP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미디어와 세상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926279" y="7731209"/>
            <a:ext cx="4308037" cy="61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sz="35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 소프트웨어학과 김경민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87969" y="5038725"/>
            <a:ext cx="9713602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미디어 리터러시 역량 키우기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0278" y="776593"/>
            <a:ext cx="905986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2025.06.14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89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7879289"/>
            <a:ext cx="19084524" cy="2611079"/>
            <a:chOff x="0" y="0"/>
            <a:chExt cx="5026377" cy="6876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687692"/>
            </a:xfrm>
            <a:custGeom>
              <a:avLst/>
              <a:gdLst/>
              <a:ahLst/>
              <a:cxnLst/>
              <a:rect l="l" t="t" r="r" b="b"/>
              <a:pathLst>
                <a:path w="5026377" h="687692">
                  <a:moveTo>
                    <a:pt x="0" y="0"/>
                  </a:moveTo>
                  <a:lnTo>
                    <a:pt x="5026377" y="0"/>
                  </a:lnTo>
                  <a:lnTo>
                    <a:pt x="5026377" y="687692"/>
                  </a:lnTo>
                  <a:lnTo>
                    <a:pt x="0" y="687692"/>
                  </a:lnTo>
                  <a:close/>
                </a:path>
              </a:pathLst>
            </a:custGeom>
            <a:solidFill>
              <a:srgbClr val="E8E8E8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6781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636159" y="3818249"/>
            <a:ext cx="7015682" cy="2374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68"/>
              </a:lnSpc>
            </a:pPr>
            <a:r>
              <a:rPr lang="en-US" sz="13834" dirty="0">
                <a:solidFill>
                  <a:srgbClr val="E8E8E8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76174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8" name="Freeform 8"/>
          <p:cNvSpPr/>
          <p:nvPr/>
        </p:nvSpPr>
        <p:spPr>
          <a:xfrm rot="-5400000">
            <a:off x="15057728" y="762993"/>
            <a:ext cx="2353177" cy="2323227"/>
          </a:xfrm>
          <a:custGeom>
            <a:avLst/>
            <a:gdLst/>
            <a:ahLst/>
            <a:cxnLst/>
            <a:rect l="l" t="t" r="r" b="b"/>
            <a:pathLst>
              <a:path w="2353177" h="2323227">
                <a:moveTo>
                  <a:pt x="0" y="0"/>
                </a:moveTo>
                <a:lnTo>
                  <a:pt x="2353177" y="0"/>
                </a:lnTo>
                <a:lnTo>
                  <a:pt x="2353177" y="2323227"/>
                </a:lnTo>
                <a:lnTo>
                  <a:pt x="0" y="2323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TextBox 9"/>
          <p:cNvSpPr txBox="1"/>
          <p:nvPr/>
        </p:nvSpPr>
        <p:spPr>
          <a:xfrm>
            <a:off x="4923712" y="3939425"/>
            <a:ext cx="1179843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923717" y="4937422"/>
            <a:ext cx="1179843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02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88324" y="5089822"/>
            <a:ext cx="3886334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dirty="0">
                <a:solidFill>
                  <a:srgbClr val="737373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24 시간 확산 타임라인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923717" y="5947072"/>
            <a:ext cx="1210827" cy="869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73"/>
              </a:lnSpc>
            </a:pPr>
            <a:r>
              <a:rPr lang="en-US" sz="5644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588324" y="6070897"/>
            <a:ext cx="4140924" cy="56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0"/>
              </a:lnSpc>
            </a:pPr>
            <a:r>
              <a:rPr lang="en-US" sz="3591" dirty="0">
                <a:solidFill>
                  <a:srgbClr val="737373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팩트 vs 재현(교차검증)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954701" y="6959684"/>
            <a:ext cx="1179843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864354" y="3959309"/>
            <a:ext cx="1179843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864350" y="4959434"/>
            <a:ext cx="1179843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06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864354" y="5959559"/>
            <a:ext cx="1179843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07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529976" y="4133045"/>
            <a:ext cx="38863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dirty="0" err="1">
                <a:solidFill>
                  <a:srgbClr val="737373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권리·윤리</a:t>
            </a:r>
            <a:r>
              <a:rPr lang="en-US" sz="3500" dirty="0">
                <a:solidFill>
                  <a:srgbClr val="737373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 쟁점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529976" y="5109548"/>
            <a:ext cx="410328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dirty="0">
                <a:solidFill>
                  <a:srgbClr val="737373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디지털 시민성 실천 방안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529972" y="6090623"/>
            <a:ext cx="38863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dirty="0">
                <a:solidFill>
                  <a:srgbClr val="737373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결론 &amp; 실천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588328" y="7065979"/>
            <a:ext cx="38863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dirty="0">
                <a:solidFill>
                  <a:srgbClr val="737373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언론 프레임 &amp; 교차검증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303342" y="2247483"/>
            <a:ext cx="3494197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목차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588324" y="4111709"/>
            <a:ext cx="3886334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dirty="0">
                <a:solidFill>
                  <a:srgbClr val="737373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사건 개요 &amp; 문제 제기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8" name="Freeform 8"/>
          <p:cNvSpPr/>
          <p:nvPr/>
        </p:nvSpPr>
        <p:spPr>
          <a:xfrm rot="-5400000">
            <a:off x="15057728" y="762993"/>
            <a:ext cx="2353177" cy="2323227"/>
          </a:xfrm>
          <a:custGeom>
            <a:avLst/>
            <a:gdLst/>
            <a:ahLst/>
            <a:cxnLst/>
            <a:rect l="l" t="t" r="r" b="b"/>
            <a:pathLst>
              <a:path w="2353177" h="2323227">
                <a:moveTo>
                  <a:pt x="0" y="0"/>
                </a:moveTo>
                <a:lnTo>
                  <a:pt x="2353177" y="0"/>
                </a:lnTo>
                <a:lnTo>
                  <a:pt x="2353177" y="2323227"/>
                </a:lnTo>
                <a:lnTo>
                  <a:pt x="0" y="23232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Freeform 9"/>
          <p:cNvSpPr/>
          <p:nvPr/>
        </p:nvSpPr>
        <p:spPr>
          <a:xfrm>
            <a:off x="2305803" y="2707173"/>
            <a:ext cx="3930756" cy="5697232"/>
          </a:xfrm>
          <a:custGeom>
            <a:avLst/>
            <a:gdLst/>
            <a:ahLst/>
            <a:cxnLst/>
            <a:rect l="l" t="t" r="r" b="b"/>
            <a:pathLst>
              <a:path w="3930756" h="5697232">
                <a:moveTo>
                  <a:pt x="0" y="0"/>
                </a:moveTo>
                <a:lnTo>
                  <a:pt x="3930756" y="0"/>
                </a:lnTo>
                <a:lnTo>
                  <a:pt x="3930756" y="5697232"/>
                </a:lnTo>
                <a:lnTo>
                  <a:pt x="0" y="5697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360" b="-360"/>
            </a:stretch>
          </a:blipFill>
        </p:spPr>
        <p:txBody>
          <a:bodyPr/>
          <a:lstStyle/>
          <a:p>
            <a:endParaRPr lang="ko-KR" altLang="en-US" dirty="0"/>
          </a:p>
        </p:txBody>
      </p:sp>
      <p:pic>
        <p:nvPicPr>
          <p:cNvPr id="10" name="Picture 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/>
          <a:stretch>
            <a:fillRect/>
          </a:stretch>
        </p:blipFill>
        <p:spPr>
          <a:xfrm>
            <a:off x="8602335" y="3727753"/>
            <a:ext cx="7907359" cy="4447889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850753" y="595618"/>
            <a:ext cx="3593526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사건개요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933663" y="1400731"/>
            <a:ext cx="7064701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“240번 버스” — 왜 하루 만에 전국을 달궜나?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57937" y="9267825"/>
            <a:ext cx="5496084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u="sng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  <a:hlinkClick r:id="rId8" tooltip="https://news.naver.com/mnews/article/008/0003933707?sid=102)"/>
              </a:rPr>
              <a:t>https://news.naver.com/mnews/article/008/0003933707?sid=102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591466" y="9271804"/>
            <a:ext cx="4118928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https://www.youtube.com/watch?v=IhDt1LC8N98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r>
                <a:rPr lang="en-US" sz="1500" dirty="0">
                  <a:solidFill>
                    <a:srgbClr val="737373"/>
                  </a:solidFill>
                  <a:latin typeface="TDTD엠플고딕"/>
                  <a:ea typeface="TDTD엠플고딕"/>
                  <a:cs typeface="TDTD엠플고딕"/>
                  <a:sym typeface="TDTD엠플고딕"/>
                </a:rPr>
                <a:t>11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>
              <a:hlinkClick r:id="rId2" tooltip="https://news.sbs.co.kr/news/endPage.do?news_id=N1004394553&amp;utm_source=chatgpt.com"/>
            </p:cNvPr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8" name="Freeform 8"/>
          <p:cNvSpPr/>
          <p:nvPr/>
        </p:nvSpPr>
        <p:spPr>
          <a:xfrm rot="-5400000">
            <a:off x="7486228" y="6287056"/>
            <a:ext cx="1577816" cy="1557735"/>
          </a:xfrm>
          <a:custGeom>
            <a:avLst/>
            <a:gdLst/>
            <a:ahLst/>
            <a:cxnLst/>
            <a:rect l="l" t="t" r="r" b="b"/>
            <a:pathLst>
              <a:path w="1577816" h="1557735">
                <a:moveTo>
                  <a:pt x="0" y="0"/>
                </a:moveTo>
                <a:lnTo>
                  <a:pt x="1577816" y="0"/>
                </a:lnTo>
                <a:lnTo>
                  <a:pt x="1577816" y="1557735"/>
                </a:lnTo>
                <a:lnTo>
                  <a:pt x="0" y="15577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Freeform 9"/>
          <p:cNvSpPr/>
          <p:nvPr/>
        </p:nvSpPr>
        <p:spPr>
          <a:xfrm rot="-5400000">
            <a:off x="15057728" y="762993"/>
            <a:ext cx="2353177" cy="2323227"/>
          </a:xfrm>
          <a:custGeom>
            <a:avLst/>
            <a:gdLst/>
            <a:ahLst/>
            <a:cxnLst/>
            <a:rect l="l" t="t" r="r" b="b"/>
            <a:pathLst>
              <a:path w="2353177" h="2323227">
                <a:moveTo>
                  <a:pt x="0" y="0"/>
                </a:moveTo>
                <a:lnTo>
                  <a:pt x="2353177" y="0"/>
                </a:lnTo>
                <a:lnTo>
                  <a:pt x="2353177" y="2323227"/>
                </a:lnTo>
                <a:lnTo>
                  <a:pt x="0" y="23232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Freeform 10"/>
          <p:cNvSpPr/>
          <p:nvPr/>
        </p:nvSpPr>
        <p:spPr>
          <a:xfrm>
            <a:off x="850753" y="1380439"/>
            <a:ext cx="16545177" cy="7507374"/>
          </a:xfrm>
          <a:custGeom>
            <a:avLst/>
            <a:gdLst/>
            <a:ahLst/>
            <a:cxnLst/>
            <a:rect l="l" t="t" r="r" b="b"/>
            <a:pathLst>
              <a:path w="16545177" h="7507374">
                <a:moveTo>
                  <a:pt x="0" y="0"/>
                </a:moveTo>
                <a:lnTo>
                  <a:pt x="16545177" y="0"/>
                </a:lnTo>
                <a:lnTo>
                  <a:pt x="16545177" y="7507374"/>
                </a:lnTo>
                <a:lnTo>
                  <a:pt x="0" y="75073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11" name="TextBox 11"/>
          <p:cNvSpPr txBox="1"/>
          <p:nvPr/>
        </p:nvSpPr>
        <p:spPr>
          <a:xfrm>
            <a:off x="822178" y="586093"/>
            <a:ext cx="8917802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24 시간 확산 타임라인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207289" y="9310381"/>
            <a:ext cx="6674090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240버스 사건 정리: https://www.newstof.com/news/articleView.html?idxno=309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32972" y="9310381"/>
            <a:ext cx="5969189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CCTV공개 : https://www.hani.co.kr/arti/area/area_general/810694.html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282275" y="9081781"/>
            <a:ext cx="5468779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앵커-인터뷰 : https://www.ytn.co.kr/_ln/0103_201709121837087341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96281" y="2284344"/>
            <a:ext cx="1209834" cy="409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2017년 9월 11일 </a:t>
            </a:r>
          </a:p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오후 6시 20분경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450492" y="2284344"/>
            <a:ext cx="1206182" cy="409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2017년 9월 11일 </a:t>
            </a:r>
          </a:p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오후 6시 55분경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101051" y="2284344"/>
            <a:ext cx="1319689" cy="409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2017년 9월 12일 </a:t>
            </a:r>
          </a:p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 오후 12시 20분경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22178" y="9081781"/>
            <a:ext cx="6268079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민원폭주 : https://news.sbs.co.kr/news/endPage.do?news_id=N1004390611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737070" y="2284344"/>
            <a:ext cx="1255236" cy="409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2017년 9월 12일 </a:t>
            </a:r>
          </a:p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 오후 3시 20분경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440106" y="2284344"/>
            <a:ext cx="1248728" cy="409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2017년 9월 12일 </a:t>
            </a:r>
          </a:p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 오후 5시 55분경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50753" y="8897338"/>
            <a:ext cx="6250298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언론기사 : https://news.naver.com/mnews/article/008/0003933707?sid=102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135047" y="2284344"/>
            <a:ext cx="1251903" cy="409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2017년 9월 13일 </a:t>
            </a:r>
          </a:p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 오전 9시 25분경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3170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8" name="Freeform 8"/>
          <p:cNvSpPr/>
          <p:nvPr/>
        </p:nvSpPr>
        <p:spPr>
          <a:xfrm rot="-5400000">
            <a:off x="15057728" y="762993"/>
            <a:ext cx="2353177" cy="2323227"/>
          </a:xfrm>
          <a:custGeom>
            <a:avLst/>
            <a:gdLst/>
            <a:ahLst/>
            <a:cxnLst/>
            <a:rect l="l" t="t" r="r" b="b"/>
            <a:pathLst>
              <a:path w="2353177" h="2323227">
                <a:moveTo>
                  <a:pt x="0" y="0"/>
                </a:moveTo>
                <a:lnTo>
                  <a:pt x="2353177" y="0"/>
                </a:lnTo>
                <a:lnTo>
                  <a:pt x="2353177" y="2323227"/>
                </a:lnTo>
                <a:lnTo>
                  <a:pt x="0" y="2323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Freeform 9"/>
          <p:cNvSpPr/>
          <p:nvPr/>
        </p:nvSpPr>
        <p:spPr>
          <a:xfrm>
            <a:off x="2493235" y="820334"/>
            <a:ext cx="13411457" cy="8214517"/>
          </a:xfrm>
          <a:custGeom>
            <a:avLst/>
            <a:gdLst/>
            <a:ahLst/>
            <a:cxnLst/>
            <a:rect l="l" t="t" r="r" b="b"/>
            <a:pathLst>
              <a:path w="13411457" h="8214517">
                <a:moveTo>
                  <a:pt x="0" y="0"/>
                </a:moveTo>
                <a:lnTo>
                  <a:pt x="13411457" y="0"/>
                </a:lnTo>
                <a:lnTo>
                  <a:pt x="13411457" y="8214517"/>
                </a:lnTo>
                <a:lnTo>
                  <a:pt x="0" y="82145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TextBox 10"/>
          <p:cNvSpPr txBox="1"/>
          <p:nvPr/>
        </p:nvSpPr>
        <p:spPr>
          <a:xfrm>
            <a:off x="831703" y="586093"/>
            <a:ext cx="5496674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팩트 vs 재현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80154" y="9267825"/>
            <a:ext cx="6372066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욕설 확인 : https://www.mhj21.com/sub_read.html?uid=109235§ion=section26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508048" y="9267825"/>
            <a:ext cx="5601224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내부 CCTV : https://www.youtube.com/watch?v=5teo_Ief8lc&amp;t=79s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8" name="Freeform 8"/>
          <p:cNvSpPr/>
          <p:nvPr/>
        </p:nvSpPr>
        <p:spPr>
          <a:xfrm rot="-5400000">
            <a:off x="15057728" y="762993"/>
            <a:ext cx="2353177" cy="2323227"/>
          </a:xfrm>
          <a:custGeom>
            <a:avLst/>
            <a:gdLst/>
            <a:ahLst/>
            <a:cxnLst/>
            <a:rect l="l" t="t" r="r" b="b"/>
            <a:pathLst>
              <a:path w="2353177" h="2323227">
                <a:moveTo>
                  <a:pt x="0" y="0"/>
                </a:moveTo>
                <a:lnTo>
                  <a:pt x="2353177" y="0"/>
                </a:lnTo>
                <a:lnTo>
                  <a:pt x="2353177" y="2323227"/>
                </a:lnTo>
                <a:lnTo>
                  <a:pt x="0" y="2323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Freeform 9"/>
          <p:cNvSpPr/>
          <p:nvPr/>
        </p:nvSpPr>
        <p:spPr>
          <a:xfrm>
            <a:off x="8145689" y="1329684"/>
            <a:ext cx="9842105" cy="7627631"/>
          </a:xfrm>
          <a:custGeom>
            <a:avLst/>
            <a:gdLst/>
            <a:ahLst/>
            <a:cxnLst/>
            <a:rect l="l" t="t" r="r" b="b"/>
            <a:pathLst>
              <a:path w="9842105" h="7627631">
                <a:moveTo>
                  <a:pt x="0" y="0"/>
                </a:moveTo>
                <a:lnTo>
                  <a:pt x="9842104" y="0"/>
                </a:lnTo>
                <a:lnTo>
                  <a:pt x="9842104" y="7627632"/>
                </a:lnTo>
                <a:lnTo>
                  <a:pt x="0" y="76276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10" name="Group 10"/>
          <p:cNvGrpSpPr/>
          <p:nvPr/>
        </p:nvGrpSpPr>
        <p:grpSpPr>
          <a:xfrm>
            <a:off x="7305461" y="4632370"/>
            <a:ext cx="1680455" cy="168045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86A699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12725"/>
              <a:ext cx="711200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13" name="Freeform 13"/>
          <p:cNvSpPr/>
          <p:nvPr/>
        </p:nvSpPr>
        <p:spPr>
          <a:xfrm>
            <a:off x="1639121" y="1866744"/>
            <a:ext cx="5666341" cy="7211706"/>
          </a:xfrm>
          <a:custGeom>
            <a:avLst/>
            <a:gdLst/>
            <a:ahLst/>
            <a:cxnLst/>
            <a:rect l="l" t="t" r="r" b="b"/>
            <a:pathLst>
              <a:path w="5666341" h="7211706">
                <a:moveTo>
                  <a:pt x="0" y="0"/>
                </a:moveTo>
                <a:lnTo>
                  <a:pt x="5666340" y="0"/>
                </a:lnTo>
                <a:lnTo>
                  <a:pt x="5666340" y="7211706"/>
                </a:lnTo>
                <a:lnTo>
                  <a:pt x="0" y="72117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14" name="TextBox 14"/>
          <p:cNvSpPr txBox="1"/>
          <p:nvPr/>
        </p:nvSpPr>
        <p:spPr>
          <a:xfrm>
            <a:off x="850753" y="586093"/>
            <a:ext cx="9442094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언론 프레임 &amp; 교차검증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0753" y="9087975"/>
            <a:ext cx="7071678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버스기사 사건 이후 : https://sports.hankooki.com/news/articleView.html?idxno=6213681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50753" y="8859375"/>
            <a:ext cx="7546356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버스기사를 향한 마녀사냥 : https://n.news.naver.com/mnews/article/020/0003095091?sid=102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50753" y="9310061"/>
            <a:ext cx="7360602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다시운행하는 버스기사 : https://n.news.naver.com/mnews/article/020/0003098888?sid=102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8" name="Freeform 8"/>
          <p:cNvSpPr/>
          <p:nvPr/>
        </p:nvSpPr>
        <p:spPr>
          <a:xfrm rot="-5400000">
            <a:off x="15057728" y="762993"/>
            <a:ext cx="2353177" cy="2323227"/>
          </a:xfrm>
          <a:custGeom>
            <a:avLst/>
            <a:gdLst/>
            <a:ahLst/>
            <a:cxnLst/>
            <a:rect l="l" t="t" r="r" b="b"/>
            <a:pathLst>
              <a:path w="2353177" h="2323227">
                <a:moveTo>
                  <a:pt x="0" y="0"/>
                </a:moveTo>
                <a:lnTo>
                  <a:pt x="2353177" y="0"/>
                </a:lnTo>
                <a:lnTo>
                  <a:pt x="2353177" y="2323227"/>
                </a:lnTo>
                <a:lnTo>
                  <a:pt x="0" y="23232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Freeform 9"/>
          <p:cNvSpPr/>
          <p:nvPr/>
        </p:nvSpPr>
        <p:spPr>
          <a:xfrm>
            <a:off x="795478" y="383016"/>
            <a:ext cx="9808092" cy="9246674"/>
          </a:xfrm>
          <a:custGeom>
            <a:avLst/>
            <a:gdLst/>
            <a:ahLst/>
            <a:cxnLst/>
            <a:rect l="l" t="t" r="r" b="b"/>
            <a:pathLst>
              <a:path w="9808092" h="9246674">
                <a:moveTo>
                  <a:pt x="0" y="0"/>
                </a:moveTo>
                <a:lnTo>
                  <a:pt x="9808092" y="0"/>
                </a:lnTo>
                <a:lnTo>
                  <a:pt x="9808092" y="9246674"/>
                </a:lnTo>
                <a:lnTo>
                  <a:pt x="0" y="92466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234" r="-6234"/>
            </a:stretch>
          </a:blipFill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10" name="Group 10"/>
          <p:cNvGrpSpPr/>
          <p:nvPr/>
        </p:nvGrpSpPr>
        <p:grpSpPr>
          <a:xfrm>
            <a:off x="3994822" y="903941"/>
            <a:ext cx="3409403" cy="859123"/>
            <a:chOff x="0" y="0"/>
            <a:chExt cx="872954" cy="21997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72954" cy="219973"/>
            </a:xfrm>
            <a:custGeom>
              <a:avLst/>
              <a:gdLst/>
              <a:ahLst/>
              <a:cxnLst/>
              <a:rect l="l" t="t" r="r" b="b"/>
              <a:pathLst>
                <a:path w="872954" h="219973">
                  <a:moveTo>
                    <a:pt x="0" y="0"/>
                  </a:moveTo>
                  <a:lnTo>
                    <a:pt x="872954" y="0"/>
                  </a:lnTo>
                  <a:lnTo>
                    <a:pt x="872954" y="219973"/>
                  </a:lnTo>
                  <a:lnTo>
                    <a:pt x="0" y="21997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9525"/>
              <a:ext cx="872954" cy="210448"/>
            </a:xfrm>
            <a:prstGeom prst="rect">
              <a:avLst/>
            </a:prstGeom>
          </p:spPr>
          <p:txBody>
            <a:bodyPr lIns="52255" tIns="52255" rIns="52255" bIns="52255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50753" y="586093"/>
            <a:ext cx="6397530" cy="14411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권리</a:t>
            </a:r>
            <a:r>
              <a:rPr lang="en-US" altLang="ko-KR" sz="8800" dirty="0">
                <a:solidFill>
                  <a:srgbClr val="737373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 · </a:t>
            </a: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윤리 쟁점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60278" y="8853180"/>
            <a:ext cx="5000625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https://www.hani.co.kr/arti/area/area_general/810875.html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95478" y="9310381"/>
            <a:ext cx="13440712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https://law.go.kr/%EB%B2%95%EB%A0%B9/%EC%A0%95%EB%B3%B4%ED%86%B5%EC%8B%A0%EB%A7%9D%EB%B2%95/%EC%A0%9C70%EC%A1%B0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95478" y="9081781"/>
            <a:ext cx="8974890" cy="219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https://law.go.kr/%EB%B2%95%EB%A0%B9/%ED%98%95%EB%B2%95/%EC%A0%9C307%EC%A1%B0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A426CBEB-2038-2C8A-561E-E729D2B52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14854"/>
              </p:ext>
            </p:extLst>
          </p:nvPr>
        </p:nvGraphicFramePr>
        <p:xfrm>
          <a:off x="10589715" y="2968539"/>
          <a:ext cx="6397530" cy="512153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132510">
                  <a:extLst>
                    <a:ext uri="{9D8B030D-6E8A-4147-A177-3AD203B41FA5}">
                      <a16:colId xmlns:a16="http://schemas.microsoft.com/office/drawing/2014/main" val="3704801752"/>
                    </a:ext>
                  </a:extLst>
                </a:gridCol>
                <a:gridCol w="2132510">
                  <a:extLst>
                    <a:ext uri="{9D8B030D-6E8A-4147-A177-3AD203B41FA5}">
                      <a16:colId xmlns:a16="http://schemas.microsoft.com/office/drawing/2014/main" val="3758780200"/>
                    </a:ext>
                  </a:extLst>
                </a:gridCol>
                <a:gridCol w="2132510">
                  <a:extLst>
                    <a:ext uri="{9D8B030D-6E8A-4147-A177-3AD203B41FA5}">
                      <a16:colId xmlns:a16="http://schemas.microsoft.com/office/drawing/2014/main" val="338282019"/>
                    </a:ext>
                  </a:extLst>
                </a:gridCol>
              </a:tblGrid>
              <a:tr h="27279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/>
                        <a:t>법조문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/>
                        <a:t>구성 요건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/>
                        <a:t>처벌 내용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6309520"/>
                  </a:ext>
                </a:extLst>
              </a:tr>
              <a:tr h="477900">
                <a:tc>
                  <a:txBody>
                    <a:bodyPr/>
                    <a:lstStyle/>
                    <a:p>
                      <a:r>
                        <a:rPr lang="ko-KR" altLang="en-US" sz="1200" b="1" dirty="0"/>
                        <a:t>형법 제</a:t>
                      </a:r>
                      <a:r>
                        <a:rPr lang="en-US" altLang="ko-KR" sz="1200" b="1" dirty="0"/>
                        <a:t>311</a:t>
                      </a:r>
                      <a:r>
                        <a:rPr lang="ko-KR" altLang="en-US" sz="1200" b="1" dirty="0"/>
                        <a:t>조</a:t>
                      </a:r>
                      <a:r>
                        <a:rPr lang="en-US" altLang="ko-KR" sz="1200" b="1" dirty="0"/>
                        <a:t>(</a:t>
                      </a:r>
                      <a:r>
                        <a:rPr lang="ko-KR" altLang="en-US" sz="1200" b="1" dirty="0"/>
                        <a:t>모욕</a:t>
                      </a:r>
                      <a:r>
                        <a:rPr lang="en-US" altLang="ko-KR" sz="1200" b="1" dirty="0"/>
                        <a:t>)</a:t>
                      </a:r>
                      <a:endParaRPr lang="ko-KR" altLang="en-US" sz="1200" dirty="0"/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공연히 사람을 모욕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년 이하 징역 또는 금고</a:t>
                      </a:r>
                      <a:r>
                        <a:rPr lang="en-US" altLang="ko-KR" sz="1200" dirty="0"/>
                        <a:t>, 200</a:t>
                      </a:r>
                      <a:r>
                        <a:rPr lang="ko-KR" altLang="en-US" sz="1200" dirty="0"/>
                        <a:t>만원 이하 벌금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5989620"/>
                  </a:ext>
                </a:extLst>
              </a:tr>
              <a:tr h="683009">
                <a:tc>
                  <a:txBody>
                    <a:bodyPr/>
                    <a:lstStyle/>
                    <a:p>
                      <a:r>
                        <a:rPr lang="ko-KR" altLang="en-US" sz="1200" b="1" dirty="0"/>
                        <a:t>형법 제</a:t>
                      </a:r>
                      <a:r>
                        <a:rPr lang="en-US" altLang="ko-KR" sz="1200" b="1" dirty="0"/>
                        <a:t>312</a:t>
                      </a:r>
                      <a:r>
                        <a:rPr lang="ko-KR" altLang="en-US" sz="1200" b="1" dirty="0"/>
                        <a:t>조</a:t>
                      </a:r>
                      <a:r>
                        <a:rPr lang="en-US" altLang="ko-KR" sz="1200" b="1" dirty="0"/>
                        <a:t>(</a:t>
                      </a:r>
                      <a:r>
                        <a:rPr lang="ko-KR" altLang="en-US" sz="1200" b="1" dirty="0"/>
                        <a:t>고소와 피해자의 의사</a:t>
                      </a:r>
                      <a:r>
                        <a:rPr lang="en-US" altLang="ko-KR" sz="1200" b="1" dirty="0"/>
                        <a:t>)</a:t>
                      </a:r>
                      <a:endParaRPr lang="ko-KR" altLang="en-US" sz="1200" dirty="0"/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제</a:t>
                      </a:r>
                      <a:r>
                        <a:rPr lang="en-US" altLang="ko-KR" sz="1200" dirty="0"/>
                        <a:t>308</a:t>
                      </a:r>
                      <a:r>
                        <a:rPr lang="ko-KR" altLang="en-US" sz="1200" dirty="0"/>
                        <a:t>조</a:t>
                      </a:r>
                      <a:r>
                        <a:rPr lang="en-US" altLang="ko-KR" sz="1200" dirty="0"/>
                        <a:t>·</a:t>
                      </a:r>
                      <a:r>
                        <a:rPr lang="ko-KR" altLang="en-US" sz="1200" dirty="0"/>
                        <a:t>제</a:t>
                      </a:r>
                      <a:r>
                        <a:rPr lang="en-US" altLang="ko-KR" sz="1200" dirty="0"/>
                        <a:t>311</a:t>
                      </a:r>
                      <a:r>
                        <a:rPr lang="ko-KR" altLang="en-US" sz="1200" dirty="0"/>
                        <a:t>조의 죄는 고소가 있어야 공소 제기 가능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/>
                        <a:t>–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3236774"/>
                  </a:ext>
                </a:extLst>
              </a:tr>
              <a:tr h="683009">
                <a:tc>
                  <a:txBody>
                    <a:bodyPr/>
                    <a:lstStyle/>
                    <a:p>
                      <a:r>
                        <a:rPr lang="ko-KR" altLang="en-US" sz="1200" b="1" dirty="0"/>
                        <a:t>형법 제</a:t>
                      </a:r>
                      <a:r>
                        <a:rPr lang="en-US" altLang="ko-KR" sz="1200" b="1" dirty="0"/>
                        <a:t>307</a:t>
                      </a:r>
                      <a:r>
                        <a:rPr lang="ko-KR" altLang="en-US" sz="1200" b="1" dirty="0"/>
                        <a:t>조 제</a:t>
                      </a:r>
                      <a:r>
                        <a:rPr lang="en-US" altLang="ko-KR" sz="1200" b="1" dirty="0"/>
                        <a:t>2</a:t>
                      </a:r>
                      <a:r>
                        <a:rPr lang="ko-KR" altLang="en-US" sz="1200" b="1" dirty="0"/>
                        <a:t>항</a:t>
                      </a:r>
                      <a:r>
                        <a:rPr lang="en-US" altLang="ko-KR" sz="1200" b="1" dirty="0"/>
                        <a:t>(</a:t>
                      </a:r>
                      <a:r>
                        <a:rPr lang="ko-KR" altLang="en-US" sz="1200" b="1" dirty="0"/>
                        <a:t>명예훼손</a:t>
                      </a:r>
                      <a:r>
                        <a:rPr lang="en-US" altLang="ko-KR" sz="1200" b="1" dirty="0"/>
                        <a:t>)</a:t>
                      </a:r>
                      <a:endParaRPr lang="ko-KR" altLang="en-US" sz="1200" dirty="0"/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공연히 </a:t>
                      </a:r>
                      <a:r>
                        <a:rPr lang="ko-KR" altLang="en-US" sz="1200" b="1" dirty="0"/>
                        <a:t>허위의</a:t>
                      </a:r>
                      <a:r>
                        <a:rPr lang="ko-KR" altLang="en-US" sz="1200" dirty="0"/>
                        <a:t> 사실을 적시하여 명예 훼손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년 이하 징역 </a:t>
                      </a:r>
                      <a:r>
                        <a:rPr lang="en-US" altLang="ko-KR" sz="1200" dirty="0"/>
                        <a:t>· 10</a:t>
                      </a:r>
                      <a:r>
                        <a:rPr lang="ko-KR" altLang="en-US" sz="1200" dirty="0"/>
                        <a:t>년 이하 자격정지 또는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천만원 이하 벌금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5677276"/>
                  </a:ext>
                </a:extLst>
              </a:tr>
              <a:tr h="683009">
                <a:tc>
                  <a:txBody>
                    <a:bodyPr/>
                    <a:lstStyle/>
                    <a:p>
                      <a:r>
                        <a:rPr lang="ko-KR" altLang="en-US" sz="1200" b="1" dirty="0"/>
                        <a:t>형법 제</a:t>
                      </a:r>
                      <a:r>
                        <a:rPr lang="en-US" altLang="ko-KR" sz="1200" b="1" dirty="0"/>
                        <a:t>309</a:t>
                      </a:r>
                      <a:r>
                        <a:rPr lang="ko-KR" altLang="en-US" sz="1200" b="1" dirty="0"/>
                        <a:t>조</a:t>
                      </a:r>
                      <a:r>
                        <a:rPr lang="en-US" altLang="ko-KR" sz="1200" b="1" dirty="0"/>
                        <a:t>(</a:t>
                      </a:r>
                      <a:r>
                        <a:rPr lang="ko-KR" altLang="en-US" sz="1200" b="1" dirty="0"/>
                        <a:t>출판물등 명예훼손</a:t>
                      </a:r>
                      <a:r>
                        <a:rPr lang="en-US" altLang="ko-KR" sz="1200" b="1" dirty="0"/>
                        <a:t>)</a:t>
                      </a:r>
                      <a:endParaRPr lang="ko-KR" altLang="en-US" sz="1200" dirty="0"/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출판물 등에 의한 제</a:t>
                      </a:r>
                      <a:r>
                        <a:rPr lang="en-US" altLang="ko-KR" sz="1200" dirty="0"/>
                        <a:t>307</a:t>
                      </a:r>
                      <a:r>
                        <a:rPr lang="ko-KR" altLang="en-US" sz="1200" dirty="0"/>
                        <a:t>조제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항 죄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년 이하 징역 </a:t>
                      </a:r>
                      <a:r>
                        <a:rPr lang="en-US" altLang="ko-KR" sz="1200" dirty="0"/>
                        <a:t>· 10</a:t>
                      </a:r>
                      <a:r>
                        <a:rPr lang="ko-KR" altLang="en-US" sz="1200" dirty="0"/>
                        <a:t>년 이하 자격정지 또는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천</a:t>
                      </a:r>
                      <a:r>
                        <a:rPr lang="en-US" altLang="ko-KR" sz="1200" dirty="0"/>
                        <a:t>500</a:t>
                      </a:r>
                      <a:r>
                        <a:rPr lang="ko-KR" altLang="en-US" sz="1200" dirty="0"/>
                        <a:t>만원 이하 벌금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4734062"/>
                  </a:ext>
                </a:extLst>
              </a:tr>
              <a:tr h="477900">
                <a:tc>
                  <a:txBody>
                    <a:bodyPr/>
                    <a:lstStyle/>
                    <a:p>
                      <a:r>
                        <a:rPr lang="ko-KR" altLang="en-US" sz="1200" b="1" dirty="0"/>
                        <a:t>형법 제</a:t>
                      </a:r>
                      <a:r>
                        <a:rPr lang="en-US" altLang="ko-KR" sz="1200" b="1" dirty="0"/>
                        <a:t>283</a:t>
                      </a:r>
                      <a:r>
                        <a:rPr lang="ko-KR" altLang="en-US" sz="1200" b="1" dirty="0"/>
                        <a:t>조 제</a:t>
                      </a:r>
                      <a:r>
                        <a:rPr lang="en-US" altLang="ko-KR" sz="1200" b="1" dirty="0"/>
                        <a:t>1</a:t>
                      </a:r>
                      <a:r>
                        <a:rPr lang="ko-KR" altLang="en-US" sz="1200" b="1" dirty="0"/>
                        <a:t>항</a:t>
                      </a:r>
                      <a:r>
                        <a:rPr lang="en-US" altLang="ko-KR" sz="1200" b="1" dirty="0"/>
                        <a:t>(</a:t>
                      </a:r>
                      <a:r>
                        <a:rPr lang="ko-KR" altLang="en-US" sz="1200" b="1" dirty="0"/>
                        <a:t>협박</a:t>
                      </a:r>
                      <a:r>
                        <a:rPr lang="en-US" altLang="ko-KR" sz="1200" b="1" dirty="0"/>
                        <a:t>)</a:t>
                      </a:r>
                      <a:endParaRPr lang="ko-KR" altLang="en-US" sz="1200" dirty="0"/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사람을 협박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년 이하 징역</a:t>
                      </a:r>
                      <a:r>
                        <a:rPr lang="en-US" altLang="ko-KR" sz="1200" dirty="0"/>
                        <a:t>·500</a:t>
                      </a:r>
                      <a:r>
                        <a:rPr lang="ko-KR" altLang="en-US" sz="1200" dirty="0"/>
                        <a:t>만원 이하 벌금</a:t>
                      </a:r>
                      <a:r>
                        <a:rPr lang="en-US" altLang="ko-KR" sz="1200" dirty="0"/>
                        <a:t>·</a:t>
                      </a:r>
                      <a:r>
                        <a:rPr lang="ko-KR" altLang="en-US" sz="1200" dirty="0"/>
                        <a:t>구류 또는 과료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1042016"/>
                  </a:ext>
                </a:extLst>
              </a:tr>
              <a:tr h="477900">
                <a:tc>
                  <a:txBody>
                    <a:bodyPr/>
                    <a:lstStyle/>
                    <a:p>
                      <a:r>
                        <a:rPr lang="ko-KR" altLang="en-US" sz="1200" b="1" dirty="0"/>
                        <a:t>형법 제</a:t>
                      </a:r>
                      <a:r>
                        <a:rPr lang="en-US" altLang="ko-KR" sz="1200" b="1" dirty="0"/>
                        <a:t>283</a:t>
                      </a:r>
                      <a:r>
                        <a:rPr lang="ko-KR" altLang="en-US" sz="1200" b="1" dirty="0"/>
                        <a:t>조 제</a:t>
                      </a:r>
                      <a:r>
                        <a:rPr lang="en-US" altLang="ko-KR" sz="1200" b="1" dirty="0"/>
                        <a:t>2</a:t>
                      </a:r>
                      <a:r>
                        <a:rPr lang="ko-KR" altLang="en-US" sz="1200" b="1" dirty="0"/>
                        <a:t>항</a:t>
                      </a:r>
                      <a:r>
                        <a:rPr lang="en-US" altLang="ko-KR" sz="1200" b="1" dirty="0"/>
                        <a:t>(</a:t>
                      </a:r>
                      <a:r>
                        <a:rPr lang="ko-KR" altLang="en-US" sz="1200" b="1" dirty="0"/>
                        <a:t>직계존속 협박</a:t>
                      </a:r>
                      <a:r>
                        <a:rPr lang="en-US" altLang="ko-KR" sz="1200" b="1" dirty="0"/>
                        <a:t>)</a:t>
                      </a:r>
                      <a:endParaRPr lang="ko-KR" altLang="en-US" sz="1200" dirty="0"/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자기</a:t>
                      </a:r>
                      <a:r>
                        <a:rPr lang="en-US" altLang="ko-KR" sz="1200" dirty="0"/>
                        <a:t>·</a:t>
                      </a:r>
                      <a:r>
                        <a:rPr lang="ko-KR" altLang="en-US" sz="1200" dirty="0"/>
                        <a:t>배우자의 직계존속을 협박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년 이하 징역 또는 </a:t>
                      </a:r>
                      <a:r>
                        <a:rPr lang="en-US" altLang="ko-KR" sz="1200" dirty="0"/>
                        <a:t>700</a:t>
                      </a:r>
                      <a:r>
                        <a:rPr lang="ko-KR" altLang="en-US" sz="1200" dirty="0"/>
                        <a:t>만원 이하 벌금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8533668"/>
                  </a:ext>
                </a:extLst>
              </a:tr>
              <a:tr h="683009">
                <a:tc>
                  <a:txBody>
                    <a:bodyPr/>
                    <a:lstStyle/>
                    <a:p>
                      <a:r>
                        <a:rPr lang="ko-KR" altLang="en-US" sz="1200" b="1" dirty="0"/>
                        <a:t>정보통신망법 제</a:t>
                      </a:r>
                      <a:r>
                        <a:rPr lang="en-US" altLang="ko-KR" sz="1200" b="1" dirty="0"/>
                        <a:t>70</a:t>
                      </a:r>
                      <a:r>
                        <a:rPr lang="ko-KR" altLang="en-US" sz="1200" b="1" dirty="0"/>
                        <a:t>조 제</a:t>
                      </a:r>
                      <a:r>
                        <a:rPr lang="en-US" altLang="ko-KR" sz="1200" b="1" dirty="0"/>
                        <a:t>1</a:t>
                      </a:r>
                      <a:r>
                        <a:rPr lang="ko-KR" altLang="en-US" sz="1200" b="1" dirty="0"/>
                        <a:t>항</a:t>
                      </a:r>
                      <a:r>
                        <a:rPr lang="en-US" altLang="ko-KR" sz="1200" b="1" dirty="0"/>
                        <a:t>(</a:t>
                      </a:r>
                      <a:r>
                        <a:rPr lang="ko-KR" altLang="en-US" sz="1200" b="1" dirty="0"/>
                        <a:t>비방</a:t>
                      </a:r>
                      <a:r>
                        <a:rPr lang="en-US" altLang="ko-KR" sz="1200" b="1" dirty="0"/>
                        <a:t>)</a:t>
                      </a:r>
                      <a:endParaRPr lang="ko-KR" altLang="en-US" sz="1200" dirty="0"/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사실을 적시하여 정보통신망으로 명예 훼손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년 이하 징역 또는 금고</a:t>
                      </a:r>
                      <a:r>
                        <a:rPr lang="en-US" altLang="ko-KR" sz="1200" dirty="0"/>
                        <a:t>, 2</a:t>
                      </a:r>
                      <a:r>
                        <a:rPr lang="ko-KR" altLang="en-US" sz="1200" dirty="0"/>
                        <a:t>천만원 이하 벌금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0500410"/>
                  </a:ext>
                </a:extLst>
              </a:tr>
              <a:tr h="683009">
                <a:tc>
                  <a:txBody>
                    <a:bodyPr/>
                    <a:lstStyle/>
                    <a:p>
                      <a:r>
                        <a:rPr lang="ko-KR" altLang="en-US" sz="1200" b="1" dirty="0"/>
                        <a:t>정보통신망법 제</a:t>
                      </a:r>
                      <a:r>
                        <a:rPr lang="en-US" altLang="ko-KR" sz="1200" b="1" dirty="0"/>
                        <a:t>70</a:t>
                      </a:r>
                      <a:r>
                        <a:rPr lang="ko-KR" altLang="en-US" sz="1200" b="1" dirty="0"/>
                        <a:t>조 제</a:t>
                      </a:r>
                      <a:r>
                        <a:rPr lang="en-US" altLang="ko-KR" sz="1200" b="1" dirty="0"/>
                        <a:t>2</a:t>
                      </a:r>
                      <a:r>
                        <a:rPr lang="ko-KR" altLang="en-US" sz="1200" b="1" dirty="0"/>
                        <a:t>항</a:t>
                      </a:r>
                      <a:r>
                        <a:rPr lang="en-US" altLang="ko-KR" sz="1200" b="1" dirty="0"/>
                        <a:t>(</a:t>
                      </a:r>
                      <a:r>
                        <a:rPr lang="ko-KR" altLang="en-US" sz="1200" b="1" dirty="0"/>
                        <a:t>허위비방</a:t>
                      </a:r>
                      <a:r>
                        <a:rPr lang="en-US" altLang="ko-KR" sz="1200" b="1" dirty="0"/>
                        <a:t>)</a:t>
                      </a:r>
                      <a:endParaRPr lang="ko-KR" altLang="en-US" sz="1200" dirty="0"/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거짓 사실을 적시하여 정보통신망으로 명예 훼손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년 이하 징역</a:t>
                      </a:r>
                      <a:r>
                        <a:rPr lang="en-US" altLang="ko-KR" sz="1200" dirty="0"/>
                        <a:t>·10</a:t>
                      </a:r>
                      <a:r>
                        <a:rPr lang="ko-KR" altLang="en-US" sz="1200" dirty="0"/>
                        <a:t>년 이하 자격정지 또는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천만원 이하 벌금</a:t>
                      </a:r>
                    </a:p>
                  </a:txBody>
                  <a:tcPr marL="60346" marR="60346" marT="30173" marB="30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330038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8" name="Freeform 8"/>
          <p:cNvSpPr/>
          <p:nvPr/>
        </p:nvSpPr>
        <p:spPr>
          <a:xfrm rot="-5400000">
            <a:off x="15057728" y="762993"/>
            <a:ext cx="2353177" cy="2323227"/>
          </a:xfrm>
          <a:custGeom>
            <a:avLst/>
            <a:gdLst/>
            <a:ahLst/>
            <a:cxnLst/>
            <a:rect l="l" t="t" r="r" b="b"/>
            <a:pathLst>
              <a:path w="2353177" h="2323227">
                <a:moveTo>
                  <a:pt x="0" y="0"/>
                </a:moveTo>
                <a:lnTo>
                  <a:pt x="2353177" y="0"/>
                </a:lnTo>
                <a:lnTo>
                  <a:pt x="2353177" y="2323227"/>
                </a:lnTo>
                <a:lnTo>
                  <a:pt x="0" y="2323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9" name="Group 9"/>
          <p:cNvGrpSpPr/>
          <p:nvPr/>
        </p:nvGrpSpPr>
        <p:grpSpPr>
          <a:xfrm>
            <a:off x="3994822" y="903941"/>
            <a:ext cx="3409403" cy="859123"/>
            <a:chOff x="0" y="0"/>
            <a:chExt cx="872954" cy="21997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72954" cy="219973"/>
            </a:xfrm>
            <a:custGeom>
              <a:avLst/>
              <a:gdLst/>
              <a:ahLst/>
              <a:cxnLst/>
              <a:rect l="l" t="t" r="r" b="b"/>
              <a:pathLst>
                <a:path w="872954" h="219973">
                  <a:moveTo>
                    <a:pt x="0" y="0"/>
                  </a:moveTo>
                  <a:lnTo>
                    <a:pt x="872954" y="0"/>
                  </a:lnTo>
                  <a:lnTo>
                    <a:pt x="872954" y="219973"/>
                  </a:lnTo>
                  <a:lnTo>
                    <a:pt x="0" y="21997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525"/>
              <a:ext cx="872954" cy="210448"/>
            </a:xfrm>
            <a:prstGeom prst="rect">
              <a:avLst/>
            </a:prstGeom>
          </p:spPr>
          <p:txBody>
            <a:bodyPr lIns="52255" tIns="52255" rIns="52255" bIns="52255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12" name="Freeform 12"/>
          <p:cNvSpPr/>
          <p:nvPr/>
        </p:nvSpPr>
        <p:spPr>
          <a:xfrm>
            <a:off x="876174" y="2856991"/>
            <a:ext cx="16535652" cy="6073693"/>
          </a:xfrm>
          <a:custGeom>
            <a:avLst/>
            <a:gdLst/>
            <a:ahLst/>
            <a:cxnLst/>
            <a:rect l="l" t="t" r="r" b="b"/>
            <a:pathLst>
              <a:path w="16535652" h="6073693">
                <a:moveTo>
                  <a:pt x="0" y="0"/>
                </a:moveTo>
                <a:lnTo>
                  <a:pt x="16535652" y="0"/>
                </a:lnTo>
                <a:lnTo>
                  <a:pt x="16535652" y="6073693"/>
                </a:lnTo>
                <a:lnTo>
                  <a:pt x="0" y="60736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403" t="-31695" r="-4656" b="-17595"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13" name="TextBox 13"/>
          <p:cNvSpPr txBox="1"/>
          <p:nvPr/>
        </p:nvSpPr>
        <p:spPr>
          <a:xfrm>
            <a:off x="850753" y="586093"/>
            <a:ext cx="9560752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디지털 시민성 실천 방안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8" name="Freeform 8"/>
          <p:cNvSpPr/>
          <p:nvPr/>
        </p:nvSpPr>
        <p:spPr>
          <a:xfrm rot="-5400000">
            <a:off x="15057728" y="762993"/>
            <a:ext cx="2353177" cy="2323227"/>
          </a:xfrm>
          <a:custGeom>
            <a:avLst/>
            <a:gdLst/>
            <a:ahLst/>
            <a:cxnLst/>
            <a:rect l="l" t="t" r="r" b="b"/>
            <a:pathLst>
              <a:path w="2353177" h="2323227">
                <a:moveTo>
                  <a:pt x="0" y="0"/>
                </a:moveTo>
                <a:lnTo>
                  <a:pt x="2353177" y="0"/>
                </a:lnTo>
                <a:lnTo>
                  <a:pt x="2353177" y="2323227"/>
                </a:lnTo>
                <a:lnTo>
                  <a:pt x="0" y="2323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9" name="Group 9"/>
          <p:cNvGrpSpPr/>
          <p:nvPr/>
        </p:nvGrpSpPr>
        <p:grpSpPr>
          <a:xfrm>
            <a:off x="3994822" y="903941"/>
            <a:ext cx="3409403" cy="859123"/>
            <a:chOff x="0" y="0"/>
            <a:chExt cx="872954" cy="21997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72954" cy="219973"/>
            </a:xfrm>
            <a:custGeom>
              <a:avLst/>
              <a:gdLst/>
              <a:ahLst/>
              <a:cxnLst/>
              <a:rect l="l" t="t" r="r" b="b"/>
              <a:pathLst>
                <a:path w="872954" h="219973">
                  <a:moveTo>
                    <a:pt x="0" y="0"/>
                  </a:moveTo>
                  <a:lnTo>
                    <a:pt x="872954" y="0"/>
                  </a:lnTo>
                  <a:lnTo>
                    <a:pt x="872954" y="219973"/>
                  </a:lnTo>
                  <a:lnTo>
                    <a:pt x="0" y="21997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525"/>
              <a:ext cx="872954" cy="210448"/>
            </a:xfrm>
            <a:prstGeom prst="rect">
              <a:avLst/>
            </a:prstGeom>
          </p:spPr>
          <p:txBody>
            <a:bodyPr lIns="52255" tIns="52255" rIns="52255" bIns="52255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12" name="Freeform 12"/>
          <p:cNvSpPr/>
          <p:nvPr/>
        </p:nvSpPr>
        <p:spPr>
          <a:xfrm>
            <a:off x="707350" y="1483514"/>
            <a:ext cx="7033725" cy="5923137"/>
          </a:xfrm>
          <a:custGeom>
            <a:avLst/>
            <a:gdLst/>
            <a:ahLst/>
            <a:cxnLst/>
            <a:rect l="l" t="t" r="r" b="b"/>
            <a:pathLst>
              <a:path w="7033725" h="5923137">
                <a:moveTo>
                  <a:pt x="0" y="0"/>
                </a:moveTo>
                <a:lnTo>
                  <a:pt x="7033725" y="0"/>
                </a:lnTo>
                <a:lnTo>
                  <a:pt x="7033725" y="5923138"/>
                </a:lnTo>
                <a:lnTo>
                  <a:pt x="0" y="59231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13" name="Freeform 13"/>
          <p:cNvSpPr/>
          <p:nvPr/>
        </p:nvSpPr>
        <p:spPr>
          <a:xfrm>
            <a:off x="8963473" y="1689696"/>
            <a:ext cx="8744256" cy="5607254"/>
          </a:xfrm>
          <a:custGeom>
            <a:avLst/>
            <a:gdLst/>
            <a:ahLst/>
            <a:cxnLst/>
            <a:rect l="l" t="t" r="r" b="b"/>
            <a:pathLst>
              <a:path w="8744256" h="5607254">
                <a:moveTo>
                  <a:pt x="0" y="0"/>
                </a:moveTo>
                <a:lnTo>
                  <a:pt x="8744256" y="0"/>
                </a:lnTo>
                <a:lnTo>
                  <a:pt x="8744256" y="5607254"/>
                </a:lnTo>
                <a:lnTo>
                  <a:pt x="0" y="56072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14" name="TextBox 14"/>
          <p:cNvSpPr txBox="1"/>
          <p:nvPr/>
        </p:nvSpPr>
        <p:spPr>
          <a:xfrm>
            <a:off x="9863239" y="2171700"/>
            <a:ext cx="694472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3000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온라인에서 정보를 어떻게 처리해야 할까요?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8025807" y="5097238"/>
            <a:ext cx="1341473" cy="1341473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6B897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12725"/>
              <a:ext cx="711200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 dirty="0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50753" y="586093"/>
            <a:ext cx="4848770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dirty="0">
                <a:solidFill>
                  <a:srgbClr val="6B8977"/>
                </a:solidFill>
                <a:latin typeface="TDTD엠플고딕"/>
                <a:ea typeface="TDTD엠플고딕"/>
                <a:cs typeface="TDTD엠플고딕"/>
                <a:sym typeface="TDTD엠플고딕"/>
              </a:rPr>
              <a:t>결론 &amp; 실천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BB470A-454B-6DFC-B227-AF013A6C59E2}"/>
              </a:ext>
            </a:extLst>
          </p:cNvPr>
          <p:cNvSpPr txBox="1"/>
          <p:nvPr/>
        </p:nvSpPr>
        <p:spPr>
          <a:xfrm>
            <a:off x="780439" y="6438711"/>
            <a:ext cx="68875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속도 경쟁의 함정</a:t>
            </a:r>
          </a:p>
          <a:p>
            <a:r>
              <a:rPr kumimoji="1" lang="ko-KR" altLang="en-US" dirty="0"/>
              <a:t>보도 첫 </a:t>
            </a:r>
            <a:r>
              <a:rPr kumimoji="1" lang="en-US" altLang="ko-KR" dirty="0"/>
              <a:t>1</a:t>
            </a:r>
            <a:r>
              <a:rPr kumimoji="1" lang="ko-KR" altLang="en-US" dirty="0"/>
              <a:t>시간에 집중된 기사 생산 과정에서 최소한의 사실 확인이 생략되면</a:t>
            </a:r>
            <a:r>
              <a:rPr kumimoji="1" lang="en-US" altLang="ko-KR" dirty="0"/>
              <a:t>,  </a:t>
            </a:r>
            <a:r>
              <a:rPr kumimoji="1" lang="ko-KR" altLang="en-US" dirty="0"/>
              <a:t>잘못된 정보가 순식간에 퍼져나간다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초기 보도로 인해 네티즌 여론이 과도하게 형성되면</a:t>
            </a:r>
            <a:r>
              <a:rPr kumimoji="1" lang="en-US" altLang="ko-KR" dirty="0"/>
              <a:t>,  </a:t>
            </a:r>
            <a:r>
              <a:rPr kumimoji="1" lang="ko-KR" altLang="en-US" dirty="0"/>
              <a:t>이후 정정</a:t>
            </a:r>
            <a:r>
              <a:rPr kumimoji="1" lang="en-US" altLang="ko-KR" dirty="0"/>
              <a:t>·</a:t>
            </a:r>
            <a:r>
              <a:rPr kumimoji="1" lang="ko-KR" altLang="en-US" dirty="0"/>
              <a:t>삭제에도 대중의 기억 속에는 ‘첫인상’이 남는다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허위정보의 치명적 파장</a:t>
            </a:r>
          </a:p>
          <a:p>
            <a:r>
              <a:rPr kumimoji="1" lang="ko-KR" altLang="en-US" dirty="0"/>
              <a:t>한 번 유포된 허위사실이 개인의 명예</a:t>
            </a:r>
            <a:r>
              <a:rPr kumimoji="1" lang="en-US" altLang="ko-KR" dirty="0"/>
              <a:t>·</a:t>
            </a:r>
            <a:r>
              <a:rPr kumimoji="1" lang="ko-KR" altLang="en-US" dirty="0"/>
              <a:t>정신건강</a:t>
            </a:r>
            <a:r>
              <a:rPr kumimoji="1" lang="en-US" altLang="ko-KR" dirty="0"/>
              <a:t>·</a:t>
            </a:r>
            <a:r>
              <a:rPr kumimoji="1" lang="ko-KR" altLang="en-US" dirty="0"/>
              <a:t>직업에 돌이킬 수 없는 상처를 남긴다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240</a:t>
            </a:r>
            <a:r>
              <a:rPr kumimoji="1" lang="ko-KR" altLang="en-US" dirty="0"/>
              <a:t>번 버스 기사는 ‘마녀사냥’으로 인해 일상 회복에 수개월이 걸렸으며</a:t>
            </a:r>
            <a:r>
              <a:rPr kumimoji="1" lang="en-US" altLang="ko-KR" dirty="0"/>
              <a:t>, </a:t>
            </a:r>
            <a:r>
              <a:rPr kumimoji="1" lang="ko-KR" altLang="en-US" dirty="0"/>
              <a:t>심리적 트라우마가 지속되었다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663B6C-A7C9-E2FE-081B-66458C329298}"/>
              </a:ext>
            </a:extLst>
          </p:cNvPr>
          <p:cNvSpPr txBox="1"/>
          <p:nvPr/>
        </p:nvSpPr>
        <p:spPr>
          <a:xfrm>
            <a:off x="9891826" y="5971635"/>
            <a:ext cx="68875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1. </a:t>
            </a:r>
            <a:r>
              <a:rPr kumimoji="1" lang="ko-KR" altLang="en-US" dirty="0"/>
              <a:t>느리더라도 정확하게</a:t>
            </a:r>
          </a:p>
          <a:p>
            <a:r>
              <a:rPr kumimoji="1" lang="ko-KR" altLang="en-US" dirty="0"/>
              <a:t>첫 번째 반응보다 두 번째 검증이 중요하다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한 번 더</a:t>
            </a:r>
            <a:r>
              <a:rPr kumimoji="1" lang="en-US" altLang="ko-KR" dirty="0"/>
              <a:t>:</a:t>
            </a:r>
            <a:r>
              <a:rPr kumimoji="1" lang="ko-KR" altLang="en-US" dirty="0"/>
              <a:t> 게시판 글 → </a:t>
            </a:r>
            <a:r>
              <a:rPr kumimoji="1" lang="en" altLang="ko-KR" dirty="0"/>
              <a:t>CCTV </a:t>
            </a:r>
            <a:r>
              <a:rPr kumimoji="1" lang="ko-KR" altLang="en-US" dirty="0"/>
              <a:t>영상 → 공식 입장 순으로 사실관계 확인</a:t>
            </a:r>
          </a:p>
          <a:p>
            <a:r>
              <a:rPr kumimoji="1" lang="ko-KR" altLang="en-US" dirty="0"/>
              <a:t>            </a:t>
            </a:r>
          </a:p>
          <a:p>
            <a:r>
              <a:rPr kumimoji="1" lang="en-US" altLang="ko-KR" dirty="0"/>
              <a:t>2. </a:t>
            </a:r>
            <a:r>
              <a:rPr kumimoji="1" lang="ko-KR" altLang="en-US" dirty="0"/>
              <a:t>나부터 ‘멈춤’ 습관</a:t>
            </a:r>
          </a:p>
          <a:p>
            <a:r>
              <a:rPr kumimoji="1" lang="ko-KR" altLang="en-US" dirty="0"/>
              <a:t>클릭 전</a:t>
            </a:r>
            <a:r>
              <a:rPr kumimoji="1" lang="en-US" altLang="ko-KR" dirty="0"/>
              <a:t>, </a:t>
            </a:r>
            <a:r>
              <a:rPr kumimoji="1" lang="ko-KR" altLang="en-US" dirty="0"/>
              <a:t>스스로 “이 정보가 과연 사실인가</a:t>
            </a:r>
            <a:r>
              <a:rPr kumimoji="1" lang="en-US" altLang="ko-KR" dirty="0"/>
              <a:t>?” </a:t>
            </a:r>
            <a:r>
              <a:rPr kumimoji="1" lang="ko-KR" altLang="en-US" dirty="0"/>
              <a:t>자문하기</a:t>
            </a:r>
          </a:p>
          <a:p>
            <a:r>
              <a:rPr kumimoji="1" lang="ko-KR" altLang="en-US" dirty="0"/>
              <a:t>의심이 들면 ‘공유’ 버튼 대신 ‘검색’</a:t>
            </a:r>
            <a:r>
              <a:rPr kumimoji="1" lang="en-US" altLang="ko-KR" dirty="0"/>
              <a:t>·‘</a:t>
            </a:r>
            <a:r>
              <a:rPr kumimoji="1" lang="ko-KR" altLang="en-US" dirty="0"/>
              <a:t>교차확인’</a:t>
            </a:r>
          </a:p>
          <a:p>
            <a:r>
              <a:rPr kumimoji="1" lang="ko-KR" altLang="en-US" dirty="0"/>
              <a:t>        </a:t>
            </a:r>
          </a:p>
          <a:p>
            <a:r>
              <a:rPr kumimoji="1" lang="en-US" altLang="ko-KR" dirty="0"/>
              <a:t>3. </a:t>
            </a:r>
            <a:r>
              <a:rPr kumimoji="1" lang="ko-KR" altLang="en-US" dirty="0"/>
              <a:t>상호 존중의 온라인 예절</a:t>
            </a:r>
            <a:endParaRPr kumimoji="1" lang="en-US" altLang="ko-KR" dirty="0"/>
          </a:p>
          <a:p>
            <a:r>
              <a:rPr kumimoji="1" lang="ko-KR" altLang="en-US" dirty="0"/>
              <a:t>상대도 ‘나와 같은 사람’이라는 기본 전제</a:t>
            </a:r>
          </a:p>
          <a:p>
            <a:r>
              <a:rPr kumimoji="1" lang="ko-KR" altLang="en-US" dirty="0"/>
              <a:t>비난</a:t>
            </a:r>
            <a:r>
              <a:rPr kumimoji="1" lang="en-US" altLang="ko-KR" dirty="0"/>
              <a:t>·</a:t>
            </a:r>
            <a:r>
              <a:rPr kumimoji="1" lang="ko-KR" altLang="en-US" dirty="0"/>
              <a:t>조롱 대신 질문</a:t>
            </a:r>
            <a:r>
              <a:rPr kumimoji="1" lang="en-US" altLang="ko-KR" dirty="0"/>
              <a:t>·</a:t>
            </a:r>
            <a:r>
              <a:rPr kumimoji="1" lang="ko-KR" altLang="en-US" dirty="0"/>
              <a:t>대화로 소통하기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902</Words>
  <Application>Microsoft Macintosh PowerPoint</Application>
  <PresentationFormat>사용자 지정</PresentationFormat>
  <Paragraphs>104</Paragraphs>
  <Slides>10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Calibri</vt:lpstr>
      <vt:lpstr>TDTD엠플고딕</vt:lpstr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회색 심플한 마케팅 프로젝트 프레젠테이션</dc:title>
  <cp:lastModifiedBy>김경민</cp:lastModifiedBy>
  <cp:revision>3</cp:revision>
  <dcterms:created xsi:type="dcterms:W3CDTF">2006-08-16T00:00:00Z</dcterms:created>
  <dcterms:modified xsi:type="dcterms:W3CDTF">2025-06-12T07:21:48Z</dcterms:modified>
  <dc:identifier>DAGqDbCwcWg</dc:identifier>
</cp:coreProperties>
</file>

<file path=docProps/thumbnail.jpeg>
</file>